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39168-624C-445E-A75B-748D274CCC49}" v="27" dt="2024-02-23T01:16:29.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73" d="100"/>
          <a:sy n="73" d="100"/>
        </p:scale>
        <p:origin x="4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1DED4-96D2-C2BA-57F0-A45CCBB297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5F2052-C520-F857-A367-2B3103DD80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F6A38B-5B02-12A7-BA99-AA226BA3B8F8}"/>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5" name="Footer Placeholder 4">
            <a:extLst>
              <a:ext uri="{FF2B5EF4-FFF2-40B4-BE49-F238E27FC236}">
                <a16:creationId xmlns:a16="http://schemas.microsoft.com/office/drawing/2014/main" id="{0D5FE841-43E2-3766-E88F-A9A3718B1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A838C-7B05-DF54-3BE0-E78B5B33434A}"/>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422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4374-B001-E177-2DE8-1A2F72E753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A0B712-0504-D86B-C057-413F8FC792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EF5B3-D7BE-5315-7AFD-16C92325775C}"/>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5" name="Footer Placeholder 4">
            <a:extLst>
              <a:ext uri="{FF2B5EF4-FFF2-40B4-BE49-F238E27FC236}">
                <a16:creationId xmlns:a16="http://schemas.microsoft.com/office/drawing/2014/main" id="{BEB821B3-56B5-5C55-E950-BA6EE82A2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698F8-66FA-DC65-CE80-E760B2712AFE}"/>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408462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19AA0E-B7F4-2E0A-A9C8-EE4209FC41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9367B5-9225-4E65-18F9-D90C82D72A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C86DC-8228-B9D0-E59C-B8B088BB7919}"/>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5" name="Footer Placeholder 4">
            <a:extLst>
              <a:ext uri="{FF2B5EF4-FFF2-40B4-BE49-F238E27FC236}">
                <a16:creationId xmlns:a16="http://schemas.microsoft.com/office/drawing/2014/main" id="{1C695A9C-F748-8088-F8BE-AC696D43A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EE38D-DACD-F4E0-43BD-8C0A859E6E29}"/>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315882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C5EF-15AE-406A-4849-C584D0F795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F054A9-2B64-0F48-50F4-1D38D085B5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6E6CD-8471-1035-BBA6-2DDCE19138AC}"/>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5" name="Footer Placeholder 4">
            <a:extLst>
              <a:ext uri="{FF2B5EF4-FFF2-40B4-BE49-F238E27FC236}">
                <a16:creationId xmlns:a16="http://schemas.microsoft.com/office/drawing/2014/main" id="{B8C23332-1356-02E7-191E-EE102BD03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86099-B030-1C0E-AA74-4120F3292CAE}"/>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288885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086A-7CDB-7C61-808A-B7A7A00CE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E2E6A1-9517-B816-64E3-070B195E2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6BBF69-19A2-EA69-9C9D-D2B6FCB1D72C}"/>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5" name="Footer Placeholder 4">
            <a:extLst>
              <a:ext uri="{FF2B5EF4-FFF2-40B4-BE49-F238E27FC236}">
                <a16:creationId xmlns:a16="http://schemas.microsoft.com/office/drawing/2014/main" id="{A2F17E1E-A4FC-4C89-07B8-A3F273EA7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DAFA8-27B4-F6B8-90B6-AB4B56047FD8}"/>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150472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3F74-D10C-7731-5669-43F503119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B9253-46F2-A8F6-4D34-62A910FAD3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843AAC-46C6-DA4B-6771-D32980F9DE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F4DCF1-AF79-66FB-06D5-DC8B37788F0B}"/>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6" name="Footer Placeholder 5">
            <a:extLst>
              <a:ext uri="{FF2B5EF4-FFF2-40B4-BE49-F238E27FC236}">
                <a16:creationId xmlns:a16="http://schemas.microsoft.com/office/drawing/2014/main" id="{1FF8D8A8-E19B-7396-B558-E2BD13F6F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7A31E5-4A15-02A7-F010-EB18AC21F41E}"/>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180981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177E-D6B2-9AD9-B6F9-239E02D088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856D1-41C0-3816-4A73-AF2D1CCF5B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D2001-EDF6-D4A9-58DE-9C4AA5A56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6D5A4-34AE-D5A6-35E2-0732C2A73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74CF4-A0DE-C8C4-40A7-AC4D21AB0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F32B3-4A8E-8017-4019-C9570863BF24}"/>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8" name="Footer Placeholder 7">
            <a:extLst>
              <a:ext uri="{FF2B5EF4-FFF2-40B4-BE49-F238E27FC236}">
                <a16:creationId xmlns:a16="http://schemas.microsoft.com/office/drawing/2014/main" id="{25850DAA-1A70-2418-C17C-C11EF1A5E5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27B8AD-3891-55D0-74F6-53CDF2DE1972}"/>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3874459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01A6-29A3-BE58-7FA9-437E96DD9C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8D5A7F-CF94-96C2-F68C-A34DC23AD696}"/>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4" name="Footer Placeholder 3">
            <a:extLst>
              <a:ext uri="{FF2B5EF4-FFF2-40B4-BE49-F238E27FC236}">
                <a16:creationId xmlns:a16="http://schemas.microsoft.com/office/drawing/2014/main" id="{90B49C9E-AC5E-77DF-08EE-0680DE9DB6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00F658-5F57-F201-6B54-79D53A566A9A}"/>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1474303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495F38-C765-C913-A9DA-FCE7D5EBEBD2}"/>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3" name="Footer Placeholder 2">
            <a:extLst>
              <a:ext uri="{FF2B5EF4-FFF2-40B4-BE49-F238E27FC236}">
                <a16:creationId xmlns:a16="http://schemas.microsoft.com/office/drawing/2014/main" id="{BD5AC7D3-63B7-46C8-3CFF-B09B45D1E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881CA5-96BE-BA54-5B29-2E5FB4376B33}"/>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16532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27B8-C3CD-3C2C-8860-8F7FD19FA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F3DD2A-FD89-22A3-7D03-1C161973FE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58DFDE-02ED-B211-3B41-7FD2C42A9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8FE18-C2EE-7671-36C2-7A2534433098}"/>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6" name="Footer Placeholder 5">
            <a:extLst>
              <a:ext uri="{FF2B5EF4-FFF2-40B4-BE49-F238E27FC236}">
                <a16:creationId xmlns:a16="http://schemas.microsoft.com/office/drawing/2014/main" id="{AAB8A8A8-E9C4-3A42-0A59-80183212B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07B13-D795-59D5-D1E6-6174EB6D3F53}"/>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165226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D7677-7365-74DC-2F14-7B69BA7708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C741D5-08C7-F3BB-5AB7-AAF5B489B5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5BDF94-E4D2-7497-E879-A8F58F396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D65020-316D-3042-3ABA-9854980E0266}"/>
              </a:ext>
            </a:extLst>
          </p:cNvPr>
          <p:cNvSpPr>
            <a:spLocks noGrp="1"/>
          </p:cNvSpPr>
          <p:nvPr>
            <p:ph type="dt" sz="half" idx="10"/>
          </p:nvPr>
        </p:nvSpPr>
        <p:spPr/>
        <p:txBody>
          <a:bodyPr/>
          <a:lstStyle/>
          <a:p>
            <a:fld id="{3CBFE18C-9DD3-4060-80F1-AE448C583382}" type="datetimeFigureOut">
              <a:rPr lang="en-US" smtClean="0"/>
              <a:t>2/26/2024</a:t>
            </a:fld>
            <a:endParaRPr lang="en-US"/>
          </a:p>
        </p:txBody>
      </p:sp>
      <p:sp>
        <p:nvSpPr>
          <p:cNvPr id="6" name="Footer Placeholder 5">
            <a:extLst>
              <a:ext uri="{FF2B5EF4-FFF2-40B4-BE49-F238E27FC236}">
                <a16:creationId xmlns:a16="http://schemas.microsoft.com/office/drawing/2014/main" id="{AB9BFBFF-72F9-6429-2613-D64837A20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056305-74DF-C907-0122-98A0B606F383}"/>
              </a:ext>
            </a:extLst>
          </p:cNvPr>
          <p:cNvSpPr>
            <a:spLocks noGrp="1"/>
          </p:cNvSpPr>
          <p:nvPr>
            <p:ph type="sldNum" sz="quarter" idx="12"/>
          </p:nvPr>
        </p:nvSpPr>
        <p:spPr/>
        <p:txBody>
          <a:bodyPr/>
          <a:lstStyle/>
          <a:p>
            <a:fld id="{7EA206A0-E0E2-4943-937D-841E701B76AC}" type="slidenum">
              <a:rPr lang="en-US" smtClean="0"/>
              <a:t>‹#›</a:t>
            </a:fld>
            <a:endParaRPr lang="en-US"/>
          </a:p>
        </p:txBody>
      </p:sp>
    </p:spTree>
    <p:extLst>
      <p:ext uri="{BB962C8B-B14F-4D97-AF65-F5344CB8AC3E}">
        <p14:creationId xmlns:p14="http://schemas.microsoft.com/office/powerpoint/2010/main" val="2513492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D8B4BD-228F-A538-AC01-C3E40C64A5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3BFF3A-5BB6-0458-DEE5-5D613BFE9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E7646-A822-CB5E-EC2A-1473E8156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FE18C-9DD3-4060-80F1-AE448C583382}" type="datetimeFigureOut">
              <a:rPr lang="en-US" smtClean="0"/>
              <a:t>2/26/2024</a:t>
            </a:fld>
            <a:endParaRPr lang="en-US"/>
          </a:p>
        </p:txBody>
      </p:sp>
      <p:sp>
        <p:nvSpPr>
          <p:cNvPr id="5" name="Footer Placeholder 4">
            <a:extLst>
              <a:ext uri="{FF2B5EF4-FFF2-40B4-BE49-F238E27FC236}">
                <a16:creationId xmlns:a16="http://schemas.microsoft.com/office/drawing/2014/main" id="{1875321C-3599-ABF5-8DC6-17B33840F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6BC353-A04D-6161-75B7-DBA6FF9709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206A0-E0E2-4943-937D-841E701B76AC}" type="slidenum">
              <a:rPr lang="en-US" smtClean="0"/>
              <a:t>‹#›</a:t>
            </a:fld>
            <a:endParaRPr lang="en-US"/>
          </a:p>
        </p:txBody>
      </p:sp>
    </p:spTree>
    <p:extLst>
      <p:ext uri="{BB962C8B-B14F-4D97-AF65-F5344CB8AC3E}">
        <p14:creationId xmlns:p14="http://schemas.microsoft.com/office/powerpoint/2010/main" val="17751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shistory.org/declaration/related/stampact.htm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D4D62C-C208-68A4-B8E2-3B536B9E7674}"/>
              </a:ext>
            </a:extLst>
          </p:cNvPr>
          <p:cNvSpPr/>
          <p:nvPr/>
        </p:nvSpPr>
        <p:spPr>
          <a:xfrm>
            <a:off x="1782022" y="225587"/>
            <a:ext cx="8398646" cy="1754326"/>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Trouble in the Colonies</a:t>
            </a:r>
          </a:p>
          <a:p>
            <a:pPr algn="ctr"/>
            <a:r>
              <a:rPr lang="en-US" sz="5400" dirty="0">
                <a:ln w="0"/>
                <a:solidFill>
                  <a:schemeClr val="accent1"/>
                </a:solidFill>
                <a:effectLst>
                  <a:outerShdw blurRad="38100" dist="25400" dir="5400000" algn="ctr" rotWithShape="0">
                    <a:srgbClr val="6E747A">
                      <a:alpha val="43000"/>
                    </a:srgbClr>
                  </a:outerShdw>
                </a:effectLst>
              </a:rPr>
              <a:t>Part 1- Tighter British Control</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2" name="Picture 1">
            <a:extLst>
              <a:ext uri="{FF2B5EF4-FFF2-40B4-BE49-F238E27FC236}">
                <a16:creationId xmlns:a16="http://schemas.microsoft.com/office/drawing/2014/main" id="{13553E41-5CA5-3A8C-C462-CF1787B69081}"/>
              </a:ext>
            </a:extLst>
          </p:cNvPr>
          <p:cNvPicPr>
            <a:picLocks noChangeAspect="1"/>
          </p:cNvPicPr>
          <p:nvPr/>
        </p:nvPicPr>
        <p:blipFill rotWithShape="1">
          <a:blip r:embed="rId2"/>
          <a:srcRect t="10697"/>
          <a:stretch/>
        </p:blipFill>
        <p:spPr>
          <a:xfrm>
            <a:off x="2890240" y="2169573"/>
            <a:ext cx="6626345" cy="4274769"/>
          </a:xfrm>
          <a:prstGeom prst="rect">
            <a:avLst/>
          </a:prstGeom>
        </p:spPr>
      </p:pic>
    </p:spTree>
    <p:extLst>
      <p:ext uri="{BB962C8B-B14F-4D97-AF65-F5344CB8AC3E}">
        <p14:creationId xmlns:p14="http://schemas.microsoft.com/office/powerpoint/2010/main" val="4099545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380B9-BD30-416F-B8AF-FE8EB17E0E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BC0D1A-C624-4847-39B7-7C3138BE01A9}"/>
              </a:ext>
            </a:extLst>
          </p:cNvPr>
          <p:cNvSpPr txBox="1"/>
          <p:nvPr/>
        </p:nvSpPr>
        <p:spPr>
          <a:xfrm>
            <a:off x="222069" y="352697"/>
            <a:ext cx="11678194" cy="3785652"/>
          </a:xfrm>
          <a:prstGeom prst="rect">
            <a:avLst/>
          </a:prstGeom>
          <a:noFill/>
        </p:spPr>
        <p:txBody>
          <a:bodyPr wrap="square" rtlCol="0">
            <a:spAutoFit/>
          </a:bodyPr>
          <a:lstStyle/>
          <a:p>
            <a:pPr algn="ctr"/>
            <a:r>
              <a:rPr lang="en-US" sz="4000" dirty="0">
                <a:latin typeface="Bookman Old Style" panose="02050604050505020204" pitchFamily="18" charset="0"/>
              </a:rPr>
              <a:t>Britain needed a way to get more revenue (income) to help pay off its debt.  It made sense to them to have the American colonies help pay off the debt since they benefitted from the wars that caused Britain to go into debt.</a:t>
            </a:r>
          </a:p>
        </p:txBody>
      </p:sp>
      <p:pic>
        <p:nvPicPr>
          <p:cNvPr id="3" name="Picture 2">
            <a:extLst>
              <a:ext uri="{FF2B5EF4-FFF2-40B4-BE49-F238E27FC236}">
                <a16:creationId xmlns:a16="http://schemas.microsoft.com/office/drawing/2014/main" id="{E3894801-E633-A893-AD41-9071D8BA9BA9}"/>
              </a:ext>
            </a:extLst>
          </p:cNvPr>
          <p:cNvPicPr>
            <a:picLocks noChangeAspect="1"/>
          </p:cNvPicPr>
          <p:nvPr/>
        </p:nvPicPr>
        <p:blipFill>
          <a:blip r:embed="rId2"/>
          <a:stretch>
            <a:fillRect/>
          </a:stretch>
        </p:blipFill>
        <p:spPr>
          <a:xfrm>
            <a:off x="3839029" y="4138349"/>
            <a:ext cx="4444274" cy="2494349"/>
          </a:xfrm>
          <a:prstGeom prst="rect">
            <a:avLst/>
          </a:prstGeom>
        </p:spPr>
      </p:pic>
    </p:spTree>
    <p:extLst>
      <p:ext uri="{BB962C8B-B14F-4D97-AF65-F5344CB8AC3E}">
        <p14:creationId xmlns:p14="http://schemas.microsoft.com/office/powerpoint/2010/main" val="2713106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EFD95-B940-6A40-4890-CA5065373DB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13E351-5C4E-8A68-F1B8-357A2EB3C599}"/>
              </a:ext>
            </a:extLst>
          </p:cNvPr>
          <p:cNvSpPr txBox="1"/>
          <p:nvPr/>
        </p:nvSpPr>
        <p:spPr>
          <a:xfrm>
            <a:off x="222069" y="352697"/>
            <a:ext cx="11678194" cy="1323439"/>
          </a:xfrm>
          <a:prstGeom prst="rect">
            <a:avLst/>
          </a:prstGeom>
          <a:noFill/>
        </p:spPr>
        <p:txBody>
          <a:bodyPr wrap="square" rtlCol="0">
            <a:spAutoFit/>
          </a:bodyPr>
          <a:lstStyle/>
          <a:p>
            <a:pPr algn="ctr"/>
            <a:r>
              <a:rPr lang="en-US" sz="4000" dirty="0">
                <a:latin typeface="Bookman Old Style" panose="02050604050505020204" pitchFamily="18" charset="0"/>
              </a:rPr>
              <a:t>Britain started to enforce the Navigation Acts more by cracking down on smuggling.</a:t>
            </a:r>
          </a:p>
        </p:txBody>
      </p:sp>
      <p:pic>
        <p:nvPicPr>
          <p:cNvPr id="3" name="Picture 2">
            <a:extLst>
              <a:ext uri="{FF2B5EF4-FFF2-40B4-BE49-F238E27FC236}">
                <a16:creationId xmlns:a16="http://schemas.microsoft.com/office/drawing/2014/main" id="{5ED1CED9-4B4E-396E-525A-DABC09F6D7CC}"/>
              </a:ext>
            </a:extLst>
          </p:cNvPr>
          <p:cNvPicPr>
            <a:picLocks noChangeAspect="1"/>
          </p:cNvPicPr>
          <p:nvPr/>
        </p:nvPicPr>
        <p:blipFill>
          <a:blip r:embed="rId2"/>
          <a:stretch>
            <a:fillRect/>
          </a:stretch>
        </p:blipFill>
        <p:spPr>
          <a:xfrm>
            <a:off x="2830286" y="1824101"/>
            <a:ext cx="6482080" cy="4780534"/>
          </a:xfrm>
          <a:prstGeom prst="rect">
            <a:avLst/>
          </a:prstGeom>
        </p:spPr>
      </p:pic>
    </p:spTree>
    <p:extLst>
      <p:ext uri="{BB962C8B-B14F-4D97-AF65-F5344CB8AC3E}">
        <p14:creationId xmlns:p14="http://schemas.microsoft.com/office/powerpoint/2010/main" val="1552812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7A83A-A65A-504F-FCB0-F0F9A0110C6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327877-66E9-1EBD-FD6A-119FCBFC0CC9}"/>
              </a:ext>
            </a:extLst>
          </p:cNvPr>
          <p:cNvSpPr txBox="1"/>
          <p:nvPr/>
        </p:nvSpPr>
        <p:spPr>
          <a:xfrm>
            <a:off x="222069" y="352697"/>
            <a:ext cx="11678194" cy="1323439"/>
          </a:xfrm>
          <a:prstGeom prst="rect">
            <a:avLst/>
          </a:prstGeom>
          <a:noFill/>
        </p:spPr>
        <p:txBody>
          <a:bodyPr wrap="square" rtlCol="0">
            <a:spAutoFit/>
          </a:bodyPr>
          <a:lstStyle/>
          <a:p>
            <a:pPr algn="ctr"/>
            <a:r>
              <a:rPr lang="en-US" sz="4000" dirty="0">
                <a:latin typeface="Bookman Old Style" panose="02050604050505020204" pitchFamily="18" charset="0"/>
              </a:rPr>
              <a:t>Parliament also passed laws forcing the colonists to pay more for imported goods. </a:t>
            </a:r>
          </a:p>
        </p:txBody>
      </p:sp>
      <p:pic>
        <p:nvPicPr>
          <p:cNvPr id="3" name="Picture 2">
            <a:extLst>
              <a:ext uri="{FF2B5EF4-FFF2-40B4-BE49-F238E27FC236}">
                <a16:creationId xmlns:a16="http://schemas.microsoft.com/office/drawing/2014/main" id="{3831D6E3-AF20-2893-BB35-75DAAB461349}"/>
              </a:ext>
            </a:extLst>
          </p:cNvPr>
          <p:cNvPicPr>
            <a:picLocks noChangeAspect="1"/>
          </p:cNvPicPr>
          <p:nvPr/>
        </p:nvPicPr>
        <p:blipFill>
          <a:blip r:embed="rId2"/>
          <a:stretch>
            <a:fillRect/>
          </a:stretch>
        </p:blipFill>
        <p:spPr>
          <a:xfrm>
            <a:off x="1960336" y="1823456"/>
            <a:ext cx="8201660" cy="4769113"/>
          </a:xfrm>
          <a:prstGeom prst="rect">
            <a:avLst/>
          </a:prstGeom>
        </p:spPr>
      </p:pic>
    </p:spTree>
    <p:extLst>
      <p:ext uri="{BB962C8B-B14F-4D97-AF65-F5344CB8AC3E}">
        <p14:creationId xmlns:p14="http://schemas.microsoft.com/office/powerpoint/2010/main" val="3256734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2EF7D-5FB6-AB8F-154E-067F460753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A3370B-0970-8D26-3950-7BF89C71BE82}"/>
              </a:ext>
            </a:extLst>
          </p:cNvPr>
          <p:cNvSpPr txBox="1"/>
          <p:nvPr/>
        </p:nvSpPr>
        <p:spPr>
          <a:xfrm>
            <a:off x="222069" y="352697"/>
            <a:ext cx="11678194" cy="1938992"/>
          </a:xfrm>
          <a:prstGeom prst="rect">
            <a:avLst/>
          </a:prstGeom>
          <a:noFill/>
        </p:spPr>
        <p:txBody>
          <a:bodyPr wrap="square" rtlCol="0">
            <a:spAutoFit/>
          </a:bodyPr>
          <a:lstStyle/>
          <a:p>
            <a:pPr algn="ctr"/>
            <a:r>
              <a:rPr lang="en-US" sz="4000" dirty="0">
                <a:latin typeface="Bookman Old Style" panose="02050604050505020204" pitchFamily="18" charset="0"/>
              </a:rPr>
              <a:t>In 1765 Parliament passed the Stamp Act which was a way for Britain to tax the colonists directly.</a:t>
            </a:r>
          </a:p>
        </p:txBody>
      </p:sp>
      <p:pic>
        <p:nvPicPr>
          <p:cNvPr id="3" name="Picture 2">
            <a:extLst>
              <a:ext uri="{FF2B5EF4-FFF2-40B4-BE49-F238E27FC236}">
                <a16:creationId xmlns:a16="http://schemas.microsoft.com/office/drawing/2014/main" id="{90169378-C924-A66A-F854-BD41BC3A0D33}"/>
              </a:ext>
            </a:extLst>
          </p:cNvPr>
          <p:cNvPicPr>
            <a:picLocks noChangeAspect="1"/>
          </p:cNvPicPr>
          <p:nvPr/>
        </p:nvPicPr>
        <p:blipFill>
          <a:blip r:embed="rId2"/>
          <a:stretch>
            <a:fillRect/>
          </a:stretch>
        </p:blipFill>
        <p:spPr>
          <a:xfrm>
            <a:off x="2296160" y="2291689"/>
            <a:ext cx="7772400" cy="4371975"/>
          </a:xfrm>
          <a:prstGeom prst="rect">
            <a:avLst/>
          </a:prstGeom>
        </p:spPr>
      </p:pic>
    </p:spTree>
    <p:extLst>
      <p:ext uri="{BB962C8B-B14F-4D97-AF65-F5344CB8AC3E}">
        <p14:creationId xmlns:p14="http://schemas.microsoft.com/office/powerpoint/2010/main" val="1841951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C600D-EB81-D748-E85A-CBEC7D57949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654F77-0B9B-DDD9-9809-5DC97C4E054D}"/>
              </a:ext>
            </a:extLst>
          </p:cNvPr>
          <p:cNvSpPr txBox="1"/>
          <p:nvPr/>
        </p:nvSpPr>
        <p:spPr>
          <a:xfrm>
            <a:off x="222069" y="352697"/>
            <a:ext cx="11678194" cy="2554545"/>
          </a:xfrm>
          <a:prstGeom prst="rect">
            <a:avLst/>
          </a:prstGeom>
          <a:noFill/>
        </p:spPr>
        <p:txBody>
          <a:bodyPr wrap="square" rtlCol="0">
            <a:spAutoFit/>
          </a:bodyPr>
          <a:lstStyle/>
          <a:p>
            <a:pPr algn="ctr"/>
            <a:r>
              <a:rPr lang="en-US" sz="4000" dirty="0">
                <a:latin typeface="Bookman Old Style" panose="02050604050505020204" pitchFamily="18" charset="0"/>
              </a:rPr>
              <a:t>The Stamp Act required colonists to use paper that had a special stamp on it.  People had to go to a stamp-tax office to buy the stamped paper.</a:t>
            </a:r>
          </a:p>
        </p:txBody>
      </p:sp>
      <p:pic>
        <p:nvPicPr>
          <p:cNvPr id="3" name="Picture 2">
            <a:extLst>
              <a:ext uri="{FF2B5EF4-FFF2-40B4-BE49-F238E27FC236}">
                <a16:creationId xmlns:a16="http://schemas.microsoft.com/office/drawing/2014/main" id="{8FC524F3-F4A5-EEE5-3062-EDDABE8405B7}"/>
              </a:ext>
            </a:extLst>
          </p:cNvPr>
          <p:cNvPicPr>
            <a:picLocks noChangeAspect="1"/>
          </p:cNvPicPr>
          <p:nvPr/>
        </p:nvPicPr>
        <p:blipFill>
          <a:blip r:embed="rId2"/>
          <a:stretch>
            <a:fillRect/>
          </a:stretch>
        </p:blipFill>
        <p:spPr>
          <a:xfrm>
            <a:off x="2990782" y="2934850"/>
            <a:ext cx="6071938" cy="3728264"/>
          </a:xfrm>
          <a:prstGeom prst="rect">
            <a:avLst/>
          </a:prstGeom>
        </p:spPr>
      </p:pic>
    </p:spTree>
    <p:extLst>
      <p:ext uri="{BB962C8B-B14F-4D97-AF65-F5344CB8AC3E}">
        <p14:creationId xmlns:p14="http://schemas.microsoft.com/office/powerpoint/2010/main" val="3276536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3E820-8B5F-3927-EE9A-AB078FB152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EDC288-B59E-0DB3-2258-52218C073AD7}"/>
              </a:ext>
            </a:extLst>
          </p:cNvPr>
          <p:cNvSpPr txBox="1"/>
          <p:nvPr/>
        </p:nvSpPr>
        <p:spPr>
          <a:xfrm>
            <a:off x="222069" y="352697"/>
            <a:ext cx="11678194" cy="1938992"/>
          </a:xfrm>
          <a:prstGeom prst="rect">
            <a:avLst/>
          </a:prstGeom>
          <a:noFill/>
        </p:spPr>
        <p:txBody>
          <a:bodyPr wrap="square" rtlCol="0">
            <a:spAutoFit/>
          </a:bodyPr>
          <a:lstStyle/>
          <a:p>
            <a:pPr algn="ctr"/>
            <a:r>
              <a:rPr lang="en-US" sz="4000" dirty="0">
                <a:latin typeface="Bookman Old Style" panose="02050604050505020204" pitchFamily="18" charset="0"/>
              </a:rPr>
              <a:t>Things like legal documents, newspapers, advertisements, wills, and even playing cards had to have a stamp on it.</a:t>
            </a:r>
          </a:p>
        </p:txBody>
      </p:sp>
      <p:sp>
        <p:nvSpPr>
          <p:cNvPr id="3" name="Rectangle 2">
            <a:extLst>
              <a:ext uri="{FF2B5EF4-FFF2-40B4-BE49-F238E27FC236}">
                <a16:creationId xmlns:a16="http://schemas.microsoft.com/office/drawing/2014/main" id="{DE9B0A14-3F78-BAD7-F59D-97504706133E}"/>
              </a:ext>
            </a:extLst>
          </p:cNvPr>
          <p:cNvSpPr/>
          <p:nvPr/>
        </p:nvSpPr>
        <p:spPr>
          <a:xfrm>
            <a:off x="7696693" y="5815037"/>
            <a:ext cx="4348947"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linkClick r:id="rId2"/>
              </a:rPr>
              <a:t>The Stamp Act</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4" name="Picture 3">
            <a:extLst>
              <a:ext uri="{FF2B5EF4-FFF2-40B4-BE49-F238E27FC236}">
                <a16:creationId xmlns:a16="http://schemas.microsoft.com/office/drawing/2014/main" id="{1CFA7A85-D413-BE89-46F2-467726A720B2}"/>
              </a:ext>
            </a:extLst>
          </p:cNvPr>
          <p:cNvPicPr>
            <a:picLocks noChangeAspect="1"/>
          </p:cNvPicPr>
          <p:nvPr/>
        </p:nvPicPr>
        <p:blipFill>
          <a:blip r:embed="rId3"/>
          <a:stretch>
            <a:fillRect/>
          </a:stretch>
        </p:blipFill>
        <p:spPr>
          <a:xfrm>
            <a:off x="365759" y="2312009"/>
            <a:ext cx="7251665" cy="4213614"/>
          </a:xfrm>
          <a:prstGeom prst="rect">
            <a:avLst/>
          </a:prstGeom>
        </p:spPr>
      </p:pic>
    </p:spTree>
    <p:extLst>
      <p:ext uri="{BB962C8B-B14F-4D97-AF65-F5344CB8AC3E}">
        <p14:creationId xmlns:p14="http://schemas.microsoft.com/office/powerpoint/2010/main" val="2852543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42986-4723-0179-3854-072D842535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0317B7-8FEB-B4C6-6314-30479B5961BE}"/>
              </a:ext>
            </a:extLst>
          </p:cNvPr>
          <p:cNvSpPr txBox="1"/>
          <p:nvPr/>
        </p:nvSpPr>
        <p:spPr>
          <a:xfrm>
            <a:off x="222069" y="352697"/>
            <a:ext cx="11678194" cy="1938992"/>
          </a:xfrm>
          <a:prstGeom prst="rect">
            <a:avLst/>
          </a:prstGeom>
          <a:noFill/>
        </p:spPr>
        <p:txBody>
          <a:bodyPr wrap="square" rtlCol="0">
            <a:spAutoFit/>
          </a:bodyPr>
          <a:lstStyle/>
          <a:p>
            <a:pPr algn="ctr"/>
            <a:r>
              <a:rPr lang="en-US" sz="4000" dirty="0">
                <a:latin typeface="Bookman Old Style" panose="02050604050505020204" pitchFamily="18" charset="0"/>
              </a:rPr>
              <a:t>People caught using illegal paper could be taken to court where there was no trial by jury.</a:t>
            </a:r>
          </a:p>
        </p:txBody>
      </p:sp>
      <p:pic>
        <p:nvPicPr>
          <p:cNvPr id="3" name="Picture 2">
            <a:extLst>
              <a:ext uri="{FF2B5EF4-FFF2-40B4-BE49-F238E27FC236}">
                <a16:creationId xmlns:a16="http://schemas.microsoft.com/office/drawing/2014/main" id="{EB4E17C0-4ECD-8336-363F-8C5956878656}"/>
              </a:ext>
            </a:extLst>
          </p:cNvPr>
          <p:cNvPicPr>
            <a:picLocks noChangeAspect="1"/>
          </p:cNvPicPr>
          <p:nvPr/>
        </p:nvPicPr>
        <p:blipFill>
          <a:blip r:embed="rId2"/>
          <a:stretch>
            <a:fillRect/>
          </a:stretch>
        </p:blipFill>
        <p:spPr>
          <a:xfrm>
            <a:off x="2452824" y="2291689"/>
            <a:ext cx="7216684" cy="4313973"/>
          </a:xfrm>
          <a:prstGeom prst="rect">
            <a:avLst/>
          </a:prstGeom>
        </p:spPr>
      </p:pic>
    </p:spTree>
    <p:extLst>
      <p:ext uri="{BB962C8B-B14F-4D97-AF65-F5344CB8AC3E}">
        <p14:creationId xmlns:p14="http://schemas.microsoft.com/office/powerpoint/2010/main" val="106654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0ECD6-F12D-C8E8-A469-2840A4C843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DA68A80-F298-4D66-7C5A-BFA8E9C33168}"/>
              </a:ext>
            </a:extLst>
          </p:cNvPr>
          <p:cNvSpPr txBox="1"/>
          <p:nvPr/>
        </p:nvSpPr>
        <p:spPr>
          <a:xfrm>
            <a:off x="222069" y="352697"/>
            <a:ext cx="11678194" cy="3170099"/>
          </a:xfrm>
          <a:prstGeom prst="rect">
            <a:avLst/>
          </a:prstGeom>
          <a:noFill/>
        </p:spPr>
        <p:txBody>
          <a:bodyPr wrap="square" rtlCol="0">
            <a:spAutoFit/>
          </a:bodyPr>
          <a:lstStyle/>
          <a:p>
            <a:pPr algn="ctr"/>
            <a:r>
              <a:rPr lang="en-US" sz="4000" dirty="0">
                <a:latin typeface="Bookman Old Style" panose="02050604050505020204" pitchFamily="18" charset="0"/>
              </a:rPr>
              <a:t>Colonists were outraged!  Many were upset because they believed that Parliament did not have the right to tax the colonies, especially since the colonists did not have any representatives in Parliament.  </a:t>
            </a:r>
          </a:p>
        </p:txBody>
      </p:sp>
      <p:pic>
        <p:nvPicPr>
          <p:cNvPr id="3" name="Picture 2">
            <a:extLst>
              <a:ext uri="{FF2B5EF4-FFF2-40B4-BE49-F238E27FC236}">
                <a16:creationId xmlns:a16="http://schemas.microsoft.com/office/drawing/2014/main" id="{DBE186B5-6AA0-63E7-C81C-6EF66B6F4BC0}"/>
              </a:ext>
            </a:extLst>
          </p:cNvPr>
          <p:cNvPicPr>
            <a:picLocks noChangeAspect="1"/>
          </p:cNvPicPr>
          <p:nvPr/>
        </p:nvPicPr>
        <p:blipFill>
          <a:blip r:embed="rId2"/>
          <a:stretch>
            <a:fillRect/>
          </a:stretch>
        </p:blipFill>
        <p:spPr>
          <a:xfrm>
            <a:off x="3742436" y="3469640"/>
            <a:ext cx="4707127" cy="3300760"/>
          </a:xfrm>
          <a:prstGeom prst="rect">
            <a:avLst/>
          </a:prstGeom>
        </p:spPr>
      </p:pic>
    </p:spTree>
    <p:extLst>
      <p:ext uri="{BB962C8B-B14F-4D97-AF65-F5344CB8AC3E}">
        <p14:creationId xmlns:p14="http://schemas.microsoft.com/office/powerpoint/2010/main" val="1748907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A9A83-0228-95D2-47EE-EAFF4004CD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4C82F5-ECA7-2C30-1135-2595FA8C1F0F}"/>
              </a:ext>
            </a:extLst>
          </p:cNvPr>
          <p:cNvSpPr txBox="1"/>
          <p:nvPr/>
        </p:nvSpPr>
        <p:spPr>
          <a:xfrm>
            <a:off x="256903" y="190137"/>
            <a:ext cx="11678194" cy="2554545"/>
          </a:xfrm>
          <a:prstGeom prst="rect">
            <a:avLst/>
          </a:prstGeom>
          <a:noFill/>
        </p:spPr>
        <p:txBody>
          <a:bodyPr wrap="square" rtlCol="0">
            <a:spAutoFit/>
          </a:bodyPr>
          <a:lstStyle/>
          <a:p>
            <a:pPr algn="ctr"/>
            <a:r>
              <a:rPr lang="en-US" sz="4000" dirty="0">
                <a:latin typeface="Bookman Old Style" panose="02050604050505020204" pitchFamily="18" charset="0"/>
              </a:rPr>
              <a:t>Nine colonies sent delegates (or representatives) to the Stamp Act Congress in New York City in October of 1765 to discuss what could be done.</a:t>
            </a:r>
          </a:p>
        </p:txBody>
      </p:sp>
      <p:pic>
        <p:nvPicPr>
          <p:cNvPr id="3" name="Picture 2">
            <a:extLst>
              <a:ext uri="{FF2B5EF4-FFF2-40B4-BE49-F238E27FC236}">
                <a16:creationId xmlns:a16="http://schemas.microsoft.com/office/drawing/2014/main" id="{B250BBB9-718B-E964-6C62-E10CCE1EDC9E}"/>
              </a:ext>
            </a:extLst>
          </p:cNvPr>
          <p:cNvPicPr>
            <a:picLocks noChangeAspect="1"/>
          </p:cNvPicPr>
          <p:nvPr/>
        </p:nvPicPr>
        <p:blipFill>
          <a:blip r:embed="rId2"/>
          <a:stretch>
            <a:fillRect/>
          </a:stretch>
        </p:blipFill>
        <p:spPr>
          <a:xfrm>
            <a:off x="3304599" y="2744682"/>
            <a:ext cx="5768282" cy="3849367"/>
          </a:xfrm>
          <a:prstGeom prst="rect">
            <a:avLst/>
          </a:prstGeom>
        </p:spPr>
      </p:pic>
    </p:spTree>
    <p:extLst>
      <p:ext uri="{BB962C8B-B14F-4D97-AF65-F5344CB8AC3E}">
        <p14:creationId xmlns:p14="http://schemas.microsoft.com/office/powerpoint/2010/main" val="1765815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EFA2-2BB0-1E2B-B268-02AB2152F9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B65178-AA97-DF25-0BB3-20DAC4F941CE}"/>
              </a:ext>
            </a:extLst>
          </p:cNvPr>
          <p:cNvSpPr txBox="1"/>
          <p:nvPr/>
        </p:nvSpPr>
        <p:spPr>
          <a:xfrm>
            <a:off x="222069" y="352697"/>
            <a:ext cx="11678194" cy="1938992"/>
          </a:xfrm>
          <a:prstGeom prst="rect">
            <a:avLst/>
          </a:prstGeom>
          <a:noFill/>
        </p:spPr>
        <p:txBody>
          <a:bodyPr wrap="square" rtlCol="0">
            <a:spAutoFit/>
          </a:bodyPr>
          <a:lstStyle/>
          <a:p>
            <a:pPr algn="ctr"/>
            <a:r>
              <a:rPr lang="en-US" sz="4000" dirty="0">
                <a:latin typeface="Bookman Old Style" panose="02050604050505020204" pitchFamily="18" charset="0"/>
              </a:rPr>
              <a:t>The delegates wrote a petition which declared that the right to tax the colonists belonged to the colonial assemblies, not Parliament.</a:t>
            </a:r>
          </a:p>
        </p:txBody>
      </p:sp>
      <p:pic>
        <p:nvPicPr>
          <p:cNvPr id="3" name="Picture 2">
            <a:extLst>
              <a:ext uri="{FF2B5EF4-FFF2-40B4-BE49-F238E27FC236}">
                <a16:creationId xmlns:a16="http://schemas.microsoft.com/office/drawing/2014/main" id="{D9DEAA6B-E90C-7A70-85FA-9A3F40AAA567}"/>
              </a:ext>
            </a:extLst>
          </p:cNvPr>
          <p:cNvPicPr>
            <a:picLocks noChangeAspect="1"/>
          </p:cNvPicPr>
          <p:nvPr/>
        </p:nvPicPr>
        <p:blipFill>
          <a:blip r:embed="rId2"/>
          <a:stretch>
            <a:fillRect/>
          </a:stretch>
        </p:blipFill>
        <p:spPr>
          <a:xfrm>
            <a:off x="3954115" y="2291689"/>
            <a:ext cx="4074079" cy="4342790"/>
          </a:xfrm>
          <a:prstGeom prst="rect">
            <a:avLst/>
          </a:prstGeom>
        </p:spPr>
      </p:pic>
    </p:spTree>
    <p:extLst>
      <p:ext uri="{BB962C8B-B14F-4D97-AF65-F5344CB8AC3E}">
        <p14:creationId xmlns:p14="http://schemas.microsoft.com/office/powerpoint/2010/main" val="373236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702655-7B33-C7AE-3966-3E66DC86654B}"/>
              </a:ext>
            </a:extLst>
          </p:cNvPr>
          <p:cNvSpPr txBox="1"/>
          <p:nvPr/>
        </p:nvSpPr>
        <p:spPr>
          <a:xfrm>
            <a:off x="222069" y="352697"/>
            <a:ext cx="11678194" cy="1323439"/>
          </a:xfrm>
          <a:prstGeom prst="rect">
            <a:avLst/>
          </a:prstGeom>
          <a:noFill/>
        </p:spPr>
        <p:txBody>
          <a:bodyPr wrap="square" rtlCol="0">
            <a:spAutoFit/>
          </a:bodyPr>
          <a:lstStyle/>
          <a:p>
            <a:pPr algn="ctr"/>
            <a:r>
              <a:rPr lang="en-US" sz="4000" dirty="0">
                <a:latin typeface="Bookman Old Style" panose="02050604050505020204" pitchFamily="18" charset="0"/>
              </a:rPr>
              <a:t>What was the purpose of the Proclamation of 1763?</a:t>
            </a:r>
          </a:p>
        </p:txBody>
      </p:sp>
      <p:sp>
        <p:nvSpPr>
          <p:cNvPr id="4" name="TextBox 3">
            <a:extLst>
              <a:ext uri="{FF2B5EF4-FFF2-40B4-BE49-F238E27FC236}">
                <a16:creationId xmlns:a16="http://schemas.microsoft.com/office/drawing/2014/main" id="{C1313511-C1AF-48DA-ECC0-CD9C61C12419}"/>
              </a:ext>
            </a:extLst>
          </p:cNvPr>
          <p:cNvSpPr txBox="1"/>
          <p:nvPr/>
        </p:nvSpPr>
        <p:spPr>
          <a:xfrm>
            <a:off x="222069" y="4907281"/>
            <a:ext cx="11678194" cy="1323439"/>
          </a:xfrm>
          <a:prstGeom prst="rect">
            <a:avLst/>
          </a:prstGeom>
          <a:noFill/>
        </p:spPr>
        <p:txBody>
          <a:bodyPr wrap="square" rtlCol="0">
            <a:spAutoFit/>
          </a:bodyPr>
          <a:lstStyle/>
          <a:p>
            <a:pPr algn="ctr"/>
            <a:r>
              <a:rPr lang="en-US" sz="4000" dirty="0">
                <a:latin typeface="Bookman Old Style" panose="02050604050505020204" pitchFamily="18" charset="0"/>
              </a:rPr>
              <a:t>It was to prevent the British colonists from settling west of the Appalachian Mountains. </a:t>
            </a:r>
          </a:p>
        </p:txBody>
      </p:sp>
      <p:pic>
        <p:nvPicPr>
          <p:cNvPr id="3" name="Picture 2">
            <a:extLst>
              <a:ext uri="{FF2B5EF4-FFF2-40B4-BE49-F238E27FC236}">
                <a16:creationId xmlns:a16="http://schemas.microsoft.com/office/drawing/2014/main" id="{1E8E17A5-7D83-7CD9-725D-96C2A03731E1}"/>
              </a:ext>
            </a:extLst>
          </p:cNvPr>
          <p:cNvPicPr>
            <a:picLocks noChangeAspect="1"/>
          </p:cNvPicPr>
          <p:nvPr/>
        </p:nvPicPr>
        <p:blipFill>
          <a:blip r:embed="rId2"/>
          <a:stretch>
            <a:fillRect/>
          </a:stretch>
        </p:blipFill>
        <p:spPr>
          <a:xfrm>
            <a:off x="3093750" y="1676136"/>
            <a:ext cx="6004499" cy="3148833"/>
          </a:xfrm>
          <a:prstGeom prst="rect">
            <a:avLst/>
          </a:prstGeom>
        </p:spPr>
      </p:pic>
    </p:spTree>
    <p:extLst>
      <p:ext uri="{BB962C8B-B14F-4D97-AF65-F5344CB8AC3E}">
        <p14:creationId xmlns:p14="http://schemas.microsoft.com/office/powerpoint/2010/main" val="245206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A2B9-7C07-FA6D-C724-7C9B816458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4565FC-E17A-1A26-EE34-4F15D8F6409A}"/>
              </a:ext>
            </a:extLst>
          </p:cNvPr>
          <p:cNvSpPr txBox="1"/>
          <p:nvPr/>
        </p:nvSpPr>
        <p:spPr>
          <a:xfrm>
            <a:off x="222069" y="352697"/>
            <a:ext cx="11678194" cy="1938992"/>
          </a:xfrm>
          <a:prstGeom prst="rect">
            <a:avLst/>
          </a:prstGeom>
          <a:noFill/>
        </p:spPr>
        <p:txBody>
          <a:bodyPr wrap="square" rtlCol="0">
            <a:spAutoFit/>
          </a:bodyPr>
          <a:lstStyle/>
          <a:p>
            <a:pPr algn="ctr"/>
            <a:r>
              <a:rPr lang="en-US" sz="4000" dirty="0">
                <a:latin typeface="Bookman Old Style" panose="02050604050505020204" pitchFamily="18" charset="0"/>
              </a:rPr>
              <a:t>A group that called themselves Sons of Liberty formed in the summer of 1765 in protest of the Stamp Act.</a:t>
            </a:r>
          </a:p>
        </p:txBody>
      </p:sp>
      <p:pic>
        <p:nvPicPr>
          <p:cNvPr id="4" name="Picture 3">
            <a:extLst>
              <a:ext uri="{FF2B5EF4-FFF2-40B4-BE49-F238E27FC236}">
                <a16:creationId xmlns:a16="http://schemas.microsoft.com/office/drawing/2014/main" id="{A5656C59-A0E3-B2D4-EE9F-08449F3404D9}"/>
              </a:ext>
            </a:extLst>
          </p:cNvPr>
          <p:cNvPicPr>
            <a:picLocks noChangeAspect="1"/>
          </p:cNvPicPr>
          <p:nvPr/>
        </p:nvPicPr>
        <p:blipFill>
          <a:blip r:embed="rId2"/>
          <a:stretch>
            <a:fillRect/>
          </a:stretch>
        </p:blipFill>
        <p:spPr>
          <a:xfrm>
            <a:off x="2322756" y="2362809"/>
            <a:ext cx="7476819" cy="4210368"/>
          </a:xfrm>
          <a:prstGeom prst="rect">
            <a:avLst/>
          </a:prstGeom>
        </p:spPr>
      </p:pic>
    </p:spTree>
    <p:extLst>
      <p:ext uri="{BB962C8B-B14F-4D97-AF65-F5344CB8AC3E}">
        <p14:creationId xmlns:p14="http://schemas.microsoft.com/office/powerpoint/2010/main" val="3888297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5AB66-2450-D1E3-21A3-688356DF2C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ACD017-125E-EAE9-EC89-BA7A281DBDAE}"/>
              </a:ext>
            </a:extLst>
          </p:cNvPr>
          <p:cNvSpPr txBox="1"/>
          <p:nvPr/>
        </p:nvSpPr>
        <p:spPr>
          <a:xfrm>
            <a:off x="222069" y="352697"/>
            <a:ext cx="11678194" cy="2554545"/>
          </a:xfrm>
          <a:prstGeom prst="rect">
            <a:avLst/>
          </a:prstGeom>
          <a:noFill/>
        </p:spPr>
        <p:txBody>
          <a:bodyPr wrap="square" rtlCol="0">
            <a:spAutoFit/>
          </a:bodyPr>
          <a:lstStyle/>
          <a:p>
            <a:pPr algn="ctr"/>
            <a:r>
              <a:rPr lang="en-US" sz="4000" dirty="0">
                <a:latin typeface="Bookman Old Style" panose="02050604050505020204" pitchFamily="18" charset="0"/>
              </a:rPr>
              <a:t>They staged protests, burned the stamp paper, and tarred and feathered customs officials (people who collected taxes for the British government).</a:t>
            </a:r>
          </a:p>
        </p:txBody>
      </p:sp>
      <p:pic>
        <p:nvPicPr>
          <p:cNvPr id="3" name="Picture 2">
            <a:extLst>
              <a:ext uri="{FF2B5EF4-FFF2-40B4-BE49-F238E27FC236}">
                <a16:creationId xmlns:a16="http://schemas.microsoft.com/office/drawing/2014/main" id="{4575C58A-EB32-12E1-1507-F5E1C9C00AAE}"/>
              </a:ext>
            </a:extLst>
          </p:cNvPr>
          <p:cNvPicPr>
            <a:picLocks noChangeAspect="1"/>
          </p:cNvPicPr>
          <p:nvPr/>
        </p:nvPicPr>
        <p:blipFill>
          <a:blip r:embed="rId2"/>
          <a:stretch>
            <a:fillRect/>
          </a:stretch>
        </p:blipFill>
        <p:spPr>
          <a:xfrm>
            <a:off x="1806050" y="2907242"/>
            <a:ext cx="3953743" cy="3725801"/>
          </a:xfrm>
          <a:prstGeom prst="rect">
            <a:avLst/>
          </a:prstGeom>
        </p:spPr>
      </p:pic>
      <p:pic>
        <p:nvPicPr>
          <p:cNvPr id="4" name="Picture 3">
            <a:extLst>
              <a:ext uri="{FF2B5EF4-FFF2-40B4-BE49-F238E27FC236}">
                <a16:creationId xmlns:a16="http://schemas.microsoft.com/office/drawing/2014/main" id="{157C2E21-B7C0-C63D-DC7B-CC80EE867E65}"/>
              </a:ext>
            </a:extLst>
          </p:cNvPr>
          <p:cNvPicPr>
            <a:picLocks noChangeAspect="1"/>
          </p:cNvPicPr>
          <p:nvPr/>
        </p:nvPicPr>
        <p:blipFill rotWithShape="1">
          <a:blip r:embed="rId3"/>
          <a:srcRect b="7253"/>
          <a:stretch/>
        </p:blipFill>
        <p:spPr>
          <a:xfrm>
            <a:off x="7343774" y="2907242"/>
            <a:ext cx="2927985" cy="3725801"/>
          </a:xfrm>
          <a:prstGeom prst="rect">
            <a:avLst/>
          </a:prstGeom>
        </p:spPr>
      </p:pic>
    </p:spTree>
    <p:extLst>
      <p:ext uri="{BB962C8B-B14F-4D97-AF65-F5344CB8AC3E}">
        <p14:creationId xmlns:p14="http://schemas.microsoft.com/office/powerpoint/2010/main" val="3898084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F3F82-9D4B-EA11-B5E4-32546DC8DDB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437DE5-F55F-7EF8-7D06-A0CB50E0B300}"/>
              </a:ext>
            </a:extLst>
          </p:cNvPr>
          <p:cNvSpPr txBox="1"/>
          <p:nvPr/>
        </p:nvSpPr>
        <p:spPr>
          <a:xfrm>
            <a:off x="445589" y="372127"/>
            <a:ext cx="5873931" cy="6247864"/>
          </a:xfrm>
          <a:prstGeom prst="rect">
            <a:avLst/>
          </a:prstGeom>
          <a:noFill/>
        </p:spPr>
        <p:txBody>
          <a:bodyPr wrap="square" rtlCol="0">
            <a:spAutoFit/>
          </a:bodyPr>
          <a:lstStyle/>
          <a:p>
            <a:pPr algn="ctr"/>
            <a:r>
              <a:rPr lang="en-US" sz="4000" dirty="0">
                <a:latin typeface="Bookman Old Style" panose="02050604050505020204" pitchFamily="18" charset="0"/>
              </a:rPr>
              <a:t>In 1766, Parliament passed the Declaratory Act in response to the protests.  This law stated that Parliament had the right to rule and tax the colonies “in all cases whatsoever.”</a:t>
            </a:r>
          </a:p>
        </p:txBody>
      </p:sp>
      <p:pic>
        <p:nvPicPr>
          <p:cNvPr id="3" name="Picture 2">
            <a:extLst>
              <a:ext uri="{FF2B5EF4-FFF2-40B4-BE49-F238E27FC236}">
                <a16:creationId xmlns:a16="http://schemas.microsoft.com/office/drawing/2014/main" id="{CE864D77-472B-3D65-242A-A8D0DA6520F6}"/>
              </a:ext>
            </a:extLst>
          </p:cNvPr>
          <p:cNvPicPr>
            <a:picLocks noChangeAspect="1"/>
          </p:cNvPicPr>
          <p:nvPr/>
        </p:nvPicPr>
        <p:blipFill>
          <a:blip r:embed="rId2"/>
          <a:stretch>
            <a:fillRect/>
          </a:stretch>
        </p:blipFill>
        <p:spPr>
          <a:xfrm>
            <a:off x="6817768" y="238008"/>
            <a:ext cx="4480152" cy="6381983"/>
          </a:xfrm>
          <a:prstGeom prst="rect">
            <a:avLst/>
          </a:prstGeom>
        </p:spPr>
      </p:pic>
    </p:spTree>
    <p:extLst>
      <p:ext uri="{BB962C8B-B14F-4D97-AF65-F5344CB8AC3E}">
        <p14:creationId xmlns:p14="http://schemas.microsoft.com/office/powerpoint/2010/main" val="530760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D53B4-A757-1F61-6D73-8BFEDC094D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5C0104-E759-607F-44C1-BFB33E89AEB7}"/>
              </a:ext>
            </a:extLst>
          </p:cNvPr>
          <p:cNvSpPr txBox="1"/>
          <p:nvPr/>
        </p:nvSpPr>
        <p:spPr>
          <a:xfrm>
            <a:off x="222069" y="352697"/>
            <a:ext cx="11678194" cy="1938992"/>
          </a:xfrm>
          <a:prstGeom prst="rect">
            <a:avLst/>
          </a:prstGeom>
          <a:noFill/>
        </p:spPr>
        <p:txBody>
          <a:bodyPr wrap="square" rtlCol="0">
            <a:spAutoFit/>
          </a:bodyPr>
          <a:lstStyle/>
          <a:p>
            <a:pPr algn="ctr"/>
            <a:r>
              <a:rPr lang="en-US" sz="4000" dirty="0">
                <a:latin typeface="Bookman Old Style" panose="02050604050505020204" pitchFamily="18" charset="0"/>
              </a:rPr>
              <a:t>The main question that now needed to be answered was how much authority did Parliament have over the colonies?</a:t>
            </a:r>
          </a:p>
        </p:txBody>
      </p:sp>
      <p:pic>
        <p:nvPicPr>
          <p:cNvPr id="4" name="Picture 3">
            <a:extLst>
              <a:ext uri="{FF2B5EF4-FFF2-40B4-BE49-F238E27FC236}">
                <a16:creationId xmlns:a16="http://schemas.microsoft.com/office/drawing/2014/main" id="{401315F6-73CB-E6DA-28EA-7840CE99819C}"/>
              </a:ext>
            </a:extLst>
          </p:cNvPr>
          <p:cNvPicPr>
            <a:picLocks noChangeAspect="1"/>
          </p:cNvPicPr>
          <p:nvPr/>
        </p:nvPicPr>
        <p:blipFill>
          <a:blip r:embed="rId2"/>
          <a:stretch>
            <a:fillRect/>
          </a:stretch>
        </p:blipFill>
        <p:spPr>
          <a:xfrm>
            <a:off x="3110826" y="2291689"/>
            <a:ext cx="5653107" cy="4328160"/>
          </a:xfrm>
          <a:prstGeom prst="rect">
            <a:avLst/>
          </a:prstGeom>
        </p:spPr>
      </p:pic>
    </p:spTree>
    <p:extLst>
      <p:ext uri="{BB962C8B-B14F-4D97-AF65-F5344CB8AC3E}">
        <p14:creationId xmlns:p14="http://schemas.microsoft.com/office/powerpoint/2010/main" val="1673974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806D-2AED-2AFA-3623-B6578B700E1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67A2821-1250-A11F-69BC-A4CF6CD27D6B}"/>
              </a:ext>
            </a:extLst>
          </p:cNvPr>
          <p:cNvSpPr txBox="1"/>
          <p:nvPr/>
        </p:nvSpPr>
        <p:spPr>
          <a:xfrm>
            <a:off x="222069" y="352697"/>
            <a:ext cx="7204891" cy="3170099"/>
          </a:xfrm>
          <a:prstGeom prst="rect">
            <a:avLst/>
          </a:prstGeom>
          <a:noFill/>
        </p:spPr>
        <p:txBody>
          <a:bodyPr wrap="square" rtlCol="0">
            <a:spAutoFit/>
          </a:bodyPr>
          <a:lstStyle/>
          <a:p>
            <a:pPr algn="ctr"/>
            <a:r>
              <a:rPr lang="en-US" sz="4000" dirty="0">
                <a:latin typeface="Bookman Old Style" panose="02050604050505020204" pitchFamily="18" charset="0"/>
              </a:rPr>
              <a:t>Why did the British government not want their colonists to settle west of the Proclamation Line of 1763?</a:t>
            </a:r>
          </a:p>
        </p:txBody>
      </p:sp>
      <p:sp>
        <p:nvSpPr>
          <p:cNvPr id="3" name="TextBox 2">
            <a:extLst>
              <a:ext uri="{FF2B5EF4-FFF2-40B4-BE49-F238E27FC236}">
                <a16:creationId xmlns:a16="http://schemas.microsoft.com/office/drawing/2014/main" id="{D1628352-6405-DB01-04FE-FF62AD637E78}"/>
              </a:ext>
            </a:extLst>
          </p:cNvPr>
          <p:cNvSpPr txBox="1"/>
          <p:nvPr/>
        </p:nvSpPr>
        <p:spPr>
          <a:xfrm>
            <a:off x="371566" y="4176024"/>
            <a:ext cx="7204891" cy="1938992"/>
          </a:xfrm>
          <a:prstGeom prst="rect">
            <a:avLst/>
          </a:prstGeom>
          <a:noFill/>
        </p:spPr>
        <p:txBody>
          <a:bodyPr wrap="square" rtlCol="0">
            <a:spAutoFit/>
          </a:bodyPr>
          <a:lstStyle/>
          <a:p>
            <a:pPr algn="ctr"/>
            <a:r>
              <a:rPr lang="en-US" sz="4000" dirty="0">
                <a:latin typeface="Bookman Old Style" panose="02050604050505020204" pitchFamily="18" charset="0"/>
              </a:rPr>
              <a:t>-They wanted peace, and they didn’t want to fight another war.</a:t>
            </a:r>
          </a:p>
        </p:txBody>
      </p:sp>
      <p:pic>
        <p:nvPicPr>
          <p:cNvPr id="4" name="Picture 3">
            <a:extLst>
              <a:ext uri="{FF2B5EF4-FFF2-40B4-BE49-F238E27FC236}">
                <a16:creationId xmlns:a16="http://schemas.microsoft.com/office/drawing/2014/main" id="{8C1E0097-2679-5F1A-F054-3631D6C1FBDB}"/>
              </a:ext>
            </a:extLst>
          </p:cNvPr>
          <p:cNvPicPr>
            <a:picLocks noChangeAspect="1"/>
          </p:cNvPicPr>
          <p:nvPr/>
        </p:nvPicPr>
        <p:blipFill rotWithShape="1">
          <a:blip r:embed="rId2"/>
          <a:srcRect l="3304" t="1629" r="1882" b="3704"/>
          <a:stretch/>
        </p:blipFill>
        <p:spPr>
          <a:xfrm>
            <a:off x="7905931" y="182880"/>
            <a:ext cx="4064000" cy="6492240"/>
          </a:xfrm>
          <a:prstGeom prst="rect">
            <a:avLst/>
          </a:prstGeom>
        </p:spPr>
      </p:pic>
    </p:spTree>
    <p:extLst>
      <p:ext uri="{BB962C8B-B14F-4D97-AF65-F5344CB8AC3E}">
        <p14:creationId xmlns:p14="http://schemas.microsoft.com/office/powerpoint/2010/main" val="133983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BCF45-15B0-E70E-56B3-0F67759DC8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658523-5777-15D0-6D8E-53D8462C750C}"/>
              </a:ext>
            </a:extLst>
          </p:cNvPr>
          <p:cNvSpPr txBox="1"/>
          <p:nvPr/>
        </p:nvSpPr>
        <p:spPr>
          <a:xfrm>
            <a:off x="222069" y="352697"/>
            <a:ext cx="11678194" cy="1323439"/>
          </a:xfrm>
          <a:prstGeom prst="rect">
            <a:avLst/>
          </a:prstGeom>
          <a:noFill/>
        </p:spPr>
        <p:txBody>
          <a:bodyPr wrap="square" rtlCol="0">
            <a:spAutoFit/>
          </a:bodyPr>
          <a:lstStyle/>
          <a:p>
            <a:pPr algn="ctr"/>
            <a:r>
              <a:rPr lang="en-US" sz="4000" dirty="0">
                <a:latin typeface="Bookman Old Style" panose="02050604050505020204" pitchFamily="18" charset="0"/>
              </a:rPr>
              <a:t>How did colonists feel about the Proclamation?</a:t>
            </a:r>
          </a:p>
        </p:txBody>
      </p:sp>
      <p:sp>
        <p:nvSpPr>
          <p:cNvPr id="3" name="TextBox 2">
            <a:extLst>
              <a:ext uri="{FF2B5EF4-FFF2-40B4-BE49-F238E27FC236}">
                <a16:creationId xmlns:a16="http://schemas.microsoft.com/office/drawing/2014/main" id="{E7F2D4B0-54CE-4A36-C2E7-3584B78321AB}"/>
              </a:ext>
            </a:extLst>
          </p:cNvPr>
          <p:cNvSpPr txBox="1"/>
          <p:nvPr/>
        </p:nvSpPr>
        <p:spPr>
          <a:xfrm>
            <a:off x="222069" y="5068388"/>
            <a:ext cx="11769634" cy="1323439"/>
          </a:xfrm>
          <a:prstGeom prst="rect">
            <a:avLst/>
          </a:prstGeom>
          <a:noFill/>
        </p:spPr>
        <p:txBody>
          <a:bodyPr wrap="square" rtlCol="0">
            <a:spAutoFit/>
          </a:bodyPr>
          <a:lstStyle/>
          <a:p>
            <a:pPr algn="ctr"/>
            <a:r>
              <a:rPr lang="en-US" sz="4000" dirty="0">
                <a:latin typeface="Bookman Old Style" panose="02050604050505020204" pitchFamily="18" charset="0"/>
              </a:rPr>
              <a:t>-Those who were affected by it were upset and felt like they were wronged.</a:t>
            </a:r>
          </a:p>
        </p:txBody>
      </p:sp>
      <p:pic>
        <p:nvPicPr>
          <p:cNvPr id="4" name="Picture 3">
            <a:extLst>
              <a:ext uri="{FF2B5EF4-FFF2-40B4-BE49-F238E27FC236}">
                <a16:creationId xmlns:a16="http://schemas.microsoft.com/office/drawing/2014/main" id="{18F6717E-8E3E-396C-9C9F-7A12EEEF9355}"/>
              </a:ext>
            </a:extLst>
          </p:cNvPr>
          <p:cNvPicPr>
            <a:picLocks noChangeAspect="1"/>
          </p:cNvPicPr>
          <p:nvPr/>
        </p:nvPicPr>
        <p:blipFill>
          <a:blip r:embed="rId2"/>
          <a:stretch>
            <a:fillRect/>
          </a:stretch>
        </p:blipFill>
        <p:spPr>
          <a:xfrm>
            <a:off x="2974588" y="1789612"/>
            <a:ext cx="5998984" cy="3145809"/>
          </a:xfrm>
          <a:prstGeom prst="rect">
            <a:avLst/>
          </a:prstGeom>
        </p:spPr>
      </p:pic>
    </p:spTree>
    <p:extLst>
      <p:ext uri="{BB962C8B-B14F-4D97-AF65-F5344CB8AC3E}">
        <p14:creationId xmlns:p14="http://schemas.microsoft.com/office/powerpoint/2010/main" val="5639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5363C-0283-18ED-E021-FDEB84A490A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394203-AA8E-AE37-1545-E6C38E74B6D7}"/>
              </a:ext>
            </a:extLst>
          </p:cNvPr>
          <p:cNvSpPr txBox="1"/>
          <p:nvPr/>
        </p:nvSpPr>
        <p:spPr>
          <a:xfrm>
            <a:off x="222069" y="352697"/>
            <a:ext cx="11678194" cy="1323439"/>
          </a:xfrm>
          <a:prstGeom prst="rect">
            <a:avLst/>
          </a:prstGeom>
          <a:noFill/>
        </p:spPr>
        <p:txBody>
          <a:bodyPr wrap="square" rtlCol="0">
            <a:spAutoFit/>
          </a:bodyPr>
          <a:lstStyle/>
          <a:p>
            <a:pPr algn="ctr"/>
            <a:r>
              <a:rPr lang="en-US" sz="4000" dirty="0">
                <a:latin typeface="Bookman Old Style" panose="02050604050505020204" pitchFamily="18" charset="0"/>
              </a:rPr>
              <a:t>Some colonists ignored the Proclamation and settled in the Ohio River Valley anyway.</a:t>
            </a:r>
          </a:p>
        </p:txBody>
      </p:sp>
      <p:pic>
        <p:nvPicPr>
          <p:cNvPr id="3" name="Picture 2">
            <a:extLst>
              <a:ext uri="{FF2B5EF4-FFF2-40B4-BE49-F238E27FC236}">
                <a16:creationId xmlns:a16="http://schemas.microsoft.com/office/drawing/2014/main" id="{16603B60-99AA-C99A-CB0F-43684B6626AB}"/>
              </a:ext>
            </a:extLst>
          </p:cNvPr>
          <p:cNvPicPr>
            <a:picLocks noChangeAspect="1"/>
          </p:cNvPicPr>
          <p:nvPr/>
        </p:nvPicPr>
        <p:blipFill>
          <a:blip r:embed="rId2"/>
          <a:stretch>
            <a:fillRect/>
          </a:stretch>
        </p:blipFill>
        <p:spPr>
          <a:xfrm>
            <a:off x="696928" y="1999343"/>
            <a:ext cx="10728476" cy="4505960"/>
          </a:xfrm>
          <a:prstGeom prst="rect">
            <a:avLst/>
          </a:prstGeom>
        </p:spPr>
      </p:pic>
    </p:spTree>
    <p:extLst>
      <p:ext uri="{BB962C8B-B14F-4D97-AF65-F5344CB8AC3E}">
        <p14:creationId xmlns:p14="http://schemas.microsoft.com/office/powerpoint/2010/main" val="282770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1F6D7-D627-404B-BF98-CE13A29AAA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3500002-E1FC-4AEB-0AF8-44AC35407CC3}"/>
              </a:ext>
            </a:extLst>
          </p:cNvPr>
          <p:cNvSpPr txBox="1"/>
          <p:nvPr/>
        </p:nvSpPr>
        <p:spPr>
          <a:xfrm>
            <a:off x="222069" y="352697"/>
            <a:ext cx="11678194" cy="1938992"/>
          </a:xfrm>
          <a:prstGeom prst="rect">
            <a:avLst/>
          </a:prstGeom>
          <a:noFill/>
        </p:spPr>
        <p:txBody>
          <a:bodyPr wrap="square" rtlCol="0">
            <a:spAutoFit/>
          </a:bodyPr>
          <a:lstStyle/>
          <a:p>
            <a:pPr algn="ctr"/>
            <a:r>
              <a:rPr lang="en-US" sz="4000" dirty="0">
                <a:latin typeface="Bookman Old Style" panose="02050604050505020204" pitchFamily="18" charset="0"/>
              </a:rPr>
              <a:t>To try to enforce the Proclamation of 1763, King George III decided to leave 10,000 British soldiers in the colonies.</a:t>
            </a:r>
          </a:p>
        </p:txBody>
      </p:sp>
      <p:pic>
        <p:nvPicPr>
          <p:cNvPr id="3" name="Picture 2">
            <a:extLst>
              <a:ext uri="{FF2B5EF4-FFF2-40B4-BE49-F238E27FC236}">
                <a16:creationId xmlns:a16="http://schemas.microsoft.com/office/drawing/2014/main" id="{427F64D9-AE24-72C7-1120-B7F03052B1A1}"/>
              </a:ext>
            </a:extLst>
          </p:cNvPr>
          <p:cNvPicPr>
            <a:picLocks noChangeAspect="1"/>
          </p:cNvPicPr>
          <p:nvPr/>
        </p:nvPicPr>
        <p:blipFill>
          <a:blip r:embed="rId2"/>
          <a:stretch>
            <a:fillRect/>
          </a:stretch>
        </p:blipFill>
        <p:spPr>
          <a:xfrm>
            <a:off x="2641600" y="2291689"/>
            <a:ext cx="6485890" cy="4332575"/>
          </a:xfrm>
          <a:prstGeom prst="rect">
            <a:avLst/>
          </a:prstGeom>
        </p:spPr>
      </p:pic>
    </p:spTree>
    <p:extLst>
      <p:ext uri="{BB962C8B-B14F-4D97-AF65-F5344CB8AC3E}">
        <p14:creationId xmlns:p14="http://schemas.microsoft.com/office/powerpoint/2010/main" val="3479727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5FDD6-1A99-B5E5-E8DF-6614CAC6BE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D78855-890F-0CFD-BDA8-C01F79B959EA}"/>
              </a:ext>
            </a:extLst>
          </p:cNvPr>
          <p:cNvSpPr txBox="1"/>
          <p:nvPr/>
        </p:nvSpPr>
        <p:spPr>
          <a:xfrm>
            <a:off x="222069" y="352697"/>
            <a:ext cx="11678194" cy="1938992"/>
          </a:xfrm>
          <a:prstGeom prst="rect">
            <a:avLst/>
          </a:prstGeom>
          <a:noFill/>
        </p:spPr>
        <p:txBody>
          <a:bodyPr wrap="square" rtlCol="0">
            <a:spAutoFit/>
          </a:bodyPr>
          <a:lstStyle/>
          <a:p>
            <a:pPr algn="ctr"/>
            <a:r>
              <a:rPr lang="en-US" sz="4000" dirty="0">
                <a:latin typeface="Bookman Old Style" panose="02050604050505020204" pitchFamily="18" charset="0"/>
              </a:rPr>
              <a:t>The French and Indian War and Pontiac’s Rebellion cost a lot of money.  Even though Britain won, the conflicts left them in debt.</a:t>
            </a:r>
          </a:p>
        </p:txBody>
      </p:sp>
      <p:pic>
        <p:nvPicPr>
          <p:cNvPr id="3" name="Picture 2">
            <a:extLst>
              <a:ext uri="{FF2B5EF4-FFF2-40B4-BE49-F238E27FC236}">
                <a16:creationId xmlns:a16="http://schemas.microsoft.com/office/drawing/2014/main" id="{6DBC9BEB-3CB0-42C5-2870-B964EA817C13}"/>
              </a:ext>
            </a:extLst>
          </p:cNvPr>
          <p:cNvPicPr>
            <a:picLocks noChangeAspect="1"/>
          </p:cNvPicPr>
          <p:nvPr/>
        </p:nvPicPr>
        <p:blipFill>
          <a:blip r:embed="rId2"/>
          <a:stretch>
            <a:fillRect/>
          </a:stretch>
        </p:blipFill>
        <p:spPr>
          <a:xfrm>
            <a:off x="2200366" y="2394612"/>
            <a:ext cx="7721600" cy="4343400"/>
          </a:xfrm>
          <a:prstGeom prst="rect">
            <a:avLst/>
          </a:prstGeom>
        </p:spPr>
      </p:pic>
    </p:spTree>
    <p:extLst>
      <p:ext uri="{BB962C8B-B14F-4D97-AF65-F5344CB8AC3E}">
        <p14:creationId xmlns:p14="http://schemas.microsoft.com/office/powerpoint/2010/main" val="1199227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03D12-9611-6899-D125-2222EE87BB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6B4359-E73E-1968-2813-B644F8B16727}"/>
              </a:ext>
            </a:extLst>
          </p:cNvPr>
          <p:cNvSpPr txBox="1"/>
          <p:nvPr/>
        </p:nvSpPr>
        <p:spPr>
          <a:xfrm>
            <a:off x="222069" y="352697"/>
            <a:ext cx="11678194" cy="3170099"/>
          </a:xfrm>
          <a:prstGeom prst="rect">
            <a:avLst/>
          </a:prstGeom>
          <a:noFill/>
        </p:spPr>
        <p:txBody>
          <a:bodyPr wrap="square" rtlCol="0">
            <a:spAutoFit/>
          </a:bodyPr>
          <a:lstStyle/>
          <a:p>
            <a:pPr algn="ctr"/>
            <a:r>
              <a:rPr lang="en-US" sz="4000" dirty="0">
                <a:latin typeface="Bookman Old Style" panose="02050604050505020204" pitchFamily="18" charset="0"/>
              </a:rPr>
              <a:t>To help pay for the 10,000 British soldiers left to enforce the Proclamation of 1763, in 1765, Parliament passed the Quartering Act.  It required the colonists to provide housing and supplies (to quarter) the soldiers.</a:t>
            </a:r>
          </a:p>
        </p:txBody>
      </p:sp>
      <p:pic>
        <p:nvPicPr>
          <p:cNvPr id="3" name="Picture 2">
            <a:extLst>
              <a:ext uri="{FF2B5EF4-FFF2-40B4-BE49-F238E27FC236}">
                <a16:creationId xmlns:a16="http://schemas.microsoft.com/office/drawing/2014/main" id="{8F65B834-7B35-95BF-B87D-6E5B3881A457}"/>
              </a:ext>
            </a:extLst>
          </p:cNvPr>
          <p:cNvPicPr>
            <a:picLocks noChangeAspect="1"/>
          </p:cNvPicPr>
          <p:nvPr/>
        </p:nvPicPr>
        <p:blipFill>
          <a:blip r:embed="rId2"/>
          <a:stretch>
            <a:fillRect/>
          </a:stretch>
        </p:blipFill>
        <p:spPr>
          <a:xfrm>
            <a:off x="3567551" y="3583756"/>
            <a:ext cx="4479169" cy="3010002"/>
          </a:xfrm>
          <a:prstGeom prst="rect">
            <a:avLst/>
          </a:prstGeom>
        </p:spPr>
      </p:pic>
    </p:spTree>
    <p:extLst>
      <p:ext uri="{BB962C8B-B14F-4D97-AF65-F5344CB8AC3E}">
        <p14:creationId xmlns:p14="http://schemas.microsoft.com/office/powerpoint/2010/main" val="2132160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2B27E-CBE5-29B2-712E-0776271E4E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D2174F-1DC7-8FAE-12CC-2A33FE238646}"/>
              </a:ext>
            </a:extLst>
          </p:cNvPr>
          <p:cNvSpPr txBox="1"/>
          <p:nvPr/>
        </p:nvSpPr>
        <p:spPr>
          <a:xfrm>
            <a:off x="-167640" y="129161"/>
            <a:ext cx="12527280" cy="3170099"/>
          </a:xfrm>
          <a:prstGeom prst="rect">
            <a:avLst/>
          </a:prstGeom>
          <a:noFill/>
        </p:spPr>
        <p:txBody>
          <a:bodyPr wrap="square" rtlCol="0">
            <a:spAutoFit/>
          </a:bodyPr>
          <a:lstStyle/>
          <a:p>
            <a:pPr algn="ctr"/>
            <a:r>
              <a:rPr lang="en-US" sz="3900" dirty="0">
                <a:latin typeface="Bookman Old Style" panose="02050604050505020204" pitchFamily="18" charset="0"/>
              </a:rPr>
              <a:t>Many of these soldiers were staying in New York under the command of General Gage. Many colonists were upset by this act.  Some refused to follow the rule, including the New </a:t>
            </a:r>
            <a:r>
              <a:rPr lang="en-US" sz="3900">
                <a:latin typeface="Bookman Old Style" panose="02050604050505020204" pitchFamily="18" charset="0"/>
              </a:rPr>
              <a:t>York assembly </a:t>
            </a:r>
            <a:r>
              <a:rPr lang="en-US" sz="3900" dirty="0">
                <a:latin typeface="Bookman Old Style" panose="02050604050505020204" pitchFamily="18" charset="0"/>
              </a:rPr>
              <a:t>which refused to pay to house the troops.</a:t>
            </a:r>
          </a:p>
        </p:txBody>
      </p:sp>
      <p:pic>
        <p:nvPicPr>
          <p:cNvPr id="3" name="Picture 2">
            <a:extLst>
              <a:ext uri="{FF2B5EF4-FFF2-40B4-BE49-F238E27FC236}">
                <a16:creationId xmlns:a16="http://schemas.microsoft.com/office/drawing/2014/main" id="{5189E7CF-4533-FF89-6A47-46C2255AC4BC}"/>
              </a:ext>
            </a:extLst>
          </p:cNvPr>
          <p:cNvPicPr>
            <a:picLocks noChangeAspect="1"/>
          </p:cNvPicPr>
          <p:nvPr/>
        </p:nvPicPr>
        <p:blipFill>
          <a:blip r:embed="rId2"/>
          <a:stretch>
            <a:fillRect/>
          </a:stretch>
        </p:blipFill>
        <p:spPr>
          <a:xfrm>
            <a:off x="3526972" y="3177217"/>
            <a:ext cx="4941388" cy="3551622"/>
          </a:xfrm>
          <a:prstGeom prst="rect">
            <a:avLst/>
          </a:prstGeom>
        </p:spPr>
      </p:pic>
    </p:spTree>
    <p:extLst>
      <p:ext uri="{BB962C8B-B14F-4D97-AF65-F5344CB8AC3E}">
        <p14:creationId xmlns:p14="http://schemas.microsoft.com/office/powerpoint/2010/main" val="3984142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592</Words>
  <Application>Microsoft Office PowerPoint</Application>
  <PresentationFormat>Widescreen</PresentationFormat>
  <Paragraphs>28</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Bookman Old Style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9</cp:revision>
  <dcterms:created xsi:type="dcterms:W3CDTF">2024-02-21T19:55:45Z</dcterms:created>
  <dcterms:modified xsi:type="dcterms:W3CDTF">2024-02-26T19:11:09Z</dcterms:modified>
</cp:coreProperties>
</file>